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77" r:id="rId12"/>
    <p:sldId id="283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9" r:id="rId24"/>
    <p:sldId id="280" r:id="rId25"/>
    <p:sldId id="281" r:id="rId26"/>
    <p:sldId id="282" r:id="rId27"/>
    <p:sldId id="276" r:id="rId28"/>
  </p:sldIdLst>
  <p:sldSz cx="12192000" cy="6858000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ato" panose="020B0604020202020204" charset="0"/>
      <p:regular r:id="rId35"/>
      <p:bold r:id="rId36"/>
      <p:italic r:id="rId37"/>
      <p:boldItalic r:id="rId38"/>
    </p:embeddedFont>
    <p:embeddedFont>
      <p:font typeface="Lato Light" panose="020F0302020204030203" charset="0"/>
      <p:regular r:id="rId39"/>
      <p:bold r:id="rId40"/>
      <p:italic r:id="rId41"/>
      <p:boldItalic r:id="rId42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tags" Target="tags/tag1.xml" /><Relationship Id="rId3" Type="http://schemas.openxmlformats.org/officeDocument/2006/relationships/notesMaster" Target="notesMasters/notesMaster1.xml" /><Relationship Id="rId30" Type="http://schemas.openxmlformats.org/officeDocument/2006/relationships/font" Target="fonts/font1.fntdata" /><Relationship Id="rId31" Type="http://schemas.openxmlformats.org/officeDocument/2006/relationships/font" Target="fonts/font2.fntdata" /><Relationship Id="rId32" Type="http://schemas.openxmlformats.org/officeDocument/2006/relationships/font" Target="fonts/font3.fntdata" /><Relationship Id="rId33" Type="http://schemas.openxmlformats.org/officeDocument/2006/relationships/font" Target="fonts/font4.fntdata" /><Relationship Id="rId34" Type="http://schemas.openxmlformats.org/officeDocument/2006/relationships/font" Target="fonts/font5.fntdata" /><Relationship Id="rId35" Type="http://schemas.openxmlformats.org/officeDocument/2006/relationships/font" Target="fonts/font6.fntdata" /><Relationship Id="rId36" Type="http://schemas.openxmlformats.org/officeDocument/2006/relationships/font" Target="fonts/font7.fntdata" /><Relationship Id="rId37" Type="http://schemas.openxmlformats.org/officeDocument/2006/relationships/font" Target="fonts/font8.fntdata" /><Relationship Id="rId38" Type="http://schemas.openxmlformats.org/officeDocument/2006/relationships/font" Target="fonts/font9.fntdata" /><Relationship Id="rId39" Type="http://schemas.openxmlformats.org/officeDocument/2006/relationships/font" Target="fonts/font10.fntdata" /><Relationship Id="rId4" Type="http://schemas.openxmlformats.org/officeDocument/2006/relationships/slide" Target="slides/slide1.xml" /><Relationship Id="rId40" Type="http://schemas.openxmlformats.org/officeDocument/2006/relationships/font" Target="fonts/font11.fntdata" /><Relationship Id="rId41" Type="http://schemas.openxmlformats.org/officeDocument/2006/relationships/font" Target="fonts/font12.fntdata" /><Relationship Id="rId42" Type="http://schemas.openxmlformats.org/officeDocument/2006/relationships/font" Target="fonts/font13.fntdata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3A5DED5-FA66-4D5E-9FE5-B4438E0D6FB1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9900F-CCFB-4E6F-ADEA-CAA0AB83D9BB}" type="parTrans" cxnId="{59A1E052-89EA-47AE-895E-1F3D1776DA78}">
      <dgm:prSet custT="1"/>
      <dgm:spPr/>
      <dgm:t>
        <a:bodyPr/>
        <a:lstStyle/>
        <a:p>
          <a:endParaRPr lang="ru-RU" sz="3600"/>
        </a:p>
      </dgm:t>
    </dgm:pt>
    <dgm:pt modelId="{F1D0082E-D11E-4DB5-9D3F-6FDCC0646BBE}">
      <dgm:prSet phldrT="[Текст]" custT="1"/>
      <dgm:spPr/>
      <dgm:t>
        <a:bodyPr lIns="0" tIns="0" rIns="0" bIns="0"/>
        <a:lstStyle/>
        <a:p>
          <a:r>
            <a:rPr lang="ru-RU" sz="1600" b="1">
              <a:solidFill>
                <a:schemeClr val="tx1"/>
              </a:solidFill>
            </a:rPr>
            <a:t>1 НЕДЕЛЯ МЕСЯЦА:</a:t>
          </a:r>
        </a:p>
        <a:p>
          <a:r>
            <a:rPr lang="ru-RU" sz="1600" b="1">
              <a:solidFill>
                <a:schemeClr val="tx1"/>
              </a:solidFill>
            </a:rPr>
            <a:t> </a:t>
          </a:r>
          <a:r>
            <a:rPr lang="ru-RU" sz="1400" b="1">
              <a:solidFill>
                <a:schemeClr val="tx1"/>
              </a:solidFill>
            </a:rPr>
            <a:t>ИНФОРАЦИОННЫЙ ЧАС</a:t>
          </a:r>
        </a:p>
      </dgm:t>
    </dgm:pt>
    <dgm:pt modelId="{BBAD509E-B501-4794-8620-67940E430F30}" type="sibTrans" cxnId="{59A1E052-89EA-47AE-895E-1F3D1776DA78}">
      <dgm:prSet custT="1"/>
      <dgm:spPr/>
      <dgm:t>
        <a:bodyPr/>
        <a:lstStyle/>
        <a:p>
          <a:endParaRPr lang="ru-RU" sz="3600"/>
        </a:p>
      </dgm:t>
    </dgm:pt>
    <dgm:pt modelId="{73D59E11-F019-432F-B450-B2E95A091D5D}" type="parTrans" cxnId="{A1D80FC9-1848-40D1-9C3A-B8E28642B53A}">
      <dgm:prSet custT="1"/>
      <dgm:spPr/>
      <dgm:t>
        <a:bodyPr/>
        <a:lstStyle/>
        <a:p>
          <a:endParaRPr lang="ru-RU" sz="3600"/>
        </a:p>
      </dgm:t>
    </dgm:pt>
    <dgm:pt modelId="{FB3F588E-067C-44BC-A9D1-067AFF9DD0E1}">
      <dgm:prSet phldrT="[Текст]" custT="1"/>
      <dgm:spPr/>
      <dgm:t>
        <a:bodyPr lIns="0" tIns="0" rIns="0" bIns="0"/>
        <a:lstStyle/>
        <a:p>
          <a:r>
            <a:rPr lang="ru-RU" sz="1600" b="1" kern="1200">
              <a:solidFill>
                <a:srgbClr val="000000"/>
              </a:solidFill>
              <a:latin typeface="Arial"/>
              <a:ea typeface="+mn-ea"/>
              <a:cs typeface="+mn-cs"/>
            </a:rPr>
            <a:t>2 НЕДЕЛЯ МЕСЯЦА: </a:t>
          </a:r>
        </a:p>
        <a:p>
          <a:r>
            <a:rPr lang="ru-RU" sz="1400" b="1" kern="1200">
              <a:solidFill>
                <a:srgbClr val="000000"/>
              </a:solidFill>
              <a:latin typeface="Arial"/>
              <a:ea typeface="+mn-ea"/>
              <a:cs typeface="+mn-cs"/>
            </a:rPr>
            <a:t>ИНФОРМАЦИОННЫЙ ЧАС</a:t>
          </a:r>
        </a:p>
      </dgm:t>
    </dgm:pt>
    <dgm:pt modelId="{1AF41862-739D-467C-85F7-9A455A2A49FB}" type="sibTrans" cxnId="{A1D80FC9-1848-40D1-9C3A-B8E28642B53A}">
      <dgm:prSet custT="1"/>
      <dgm:spPr/>
      <dgm:t>
        <a:bodyPr/>
        <a:lstStyle/>
        <a:p>
          <a:endParaRPr lang="ru-RU" sz="3600"/>
        </a:p>
      </dgm:t>
    </dgm:pt>
    <dgm:pt modelId="{94970383-779F-4E86-A983-631B8A1E68AE}" type="parTrans" cxnId="{32D47B0F-39D4-4FAA-9963-8F736FBFD8DC}">
      <dgm:prSet custT="1"/>
      <dgm:spPr/>
      <dgm:t>
        <a:bodyPr/>
        <a:lstStyle/>
        <a:p>
          <a:endParaRPr lang="ru-RU" sz="3600"/>
        </a:p>
      </dgm:t>
    </dgm:pt>
    <dgm:pt modelId="{DDF9F3ED-79DD-47D7-9504-7A8F498226A6}">
      <dgm:prSet phldrT="[Текст]" custT="1"/>
      <dgm:spPr/>
      <dgm:t>
        <a:bodyPr lIns="0" tIns="0" rIns="0" bIns="0"/>
        <a:lstStyle/>
        <a:p>
          <a:r>
            <a:rPr lang="ru-RU" sz="1600" b="1" kern="1200">
              <a:solidFill>
                <a:srgbClr val="000000"/>
              </a:solidFill>
              <a:latin typeface="Arial"/>
              <a:ea typeface="+mn-ea"/>
              <a:cs typeface="+mn-cs"/>
            </a:rPr>
            <a:t>3 НЕДЕЛЯ МЕСЯЦА: </a:t>
          </a:r>
        </a:p>
        <a:p>
          <a:r>
            <a:rPr lang="ru-RU" sz="1400" b="1" kern="1200">
              <a:solidFill>
                <a:schemeClr val="tx1"/>
              </a:solidFill>
            </a:rPr>
            <a:t>ИНФОРМАЦИОННЫЙ ЧАС</a:t>
          </a:r>
        </a:p>
      </dgm:t>
    </dgm:pt>
    <dgm:pt modelId="{9137DAF6-4461-43B0-929B-D7C9787F4394}" type="sibTrans" cxnId="{32D47B0F-39D4-4FAA-9963-8F736FBFD8DC}">
      <dgm:prSet custT="1"/>
      <dgm:spPr/>
      <dgm:t>
        <a:bodyPr/>
        <a:lstStyle/>
        <a:p>
          <a:endParaRPr lang="ru-RU" sz="3600"/>
        </a:p>
      </dgm:t>
    </dgm:pt>
    <dgm:pt modelId="{5773248D-567C-4C37-B08D-4BCB79CFD076}" type="parTrans" cxnId="{865D807F-DA87-4FBE-8A94-677FF2EFD0C4}">
      <dgm:prSet custT="1"/>
      <dgm:spPr/>
      <dgm:t>
        <a:bodyPr/>
        <a:lstStyle/>
        <a:p>
          <a:endParaRPr lang="ru-RU" sz="3600"/>
        </a:p>
      </dgm:t>
    </dgm:pt>
    <dgm:pt modelId="{5650EAB1-A18C-4170-97B5-883AC0D6C227}">
      <dgm:prSet phldrT="[Текст]" custT="1"/>
      <dgm:spPr/>
      <dgm:t>
        <a:bodyPr/>
        <a:lstStyle/>
        <a:p>
          <a:r>
            <a:rPr lang="ru-RU" sz="1600" b="1" kern="1200">
              <a:solidFill>
                <a:srgbClr val="000000"/>
              </a:solidFill>
              <a:latin typeface="Arial"/>
              <a:ea typeface="+mn-ea"/>
              <a:cs typeface="+mn-cs"/>
            </a:rPr>
            <a:t>4 НЕДЕЛЯ МЕСЯЦА:</a:t>
          </a:r>
        </a:p>
        <a:p>
          <a:r>
            <a:rPr lang="ru-RU" sz="1600" b="1" kern="1200">
              <a:solidFill>
                <a:srgbClr val="000000"/>
              </a:solidFill>
              <a:latin typeface="Arial"/>
              <a:ea typeface="+mn-ea"/>
              <a:cs typeface="+mn-cs"/>
            </a:rPr>
            <a:t> </a:t>
          </a:r>
          <a:r>
            <a:rPr lang="ru-RU" sz="3600" b="1" kern="1200">
              <a:solidFill>
                <a:srgbClr val="C00000"/>
              </a:solidFill>
            </a:rPr>
            <a:t>«ШАГ»</a:t>
          </a:r>
          <a:endParaRPr lang="ru-RU" sz="1400" b="1" kern="1200">
            <a:solidFill>
              <a:srgbClr val="C00000"/>
            </a:solidFill>
          </a:endParaRPr>
        </a:p>
      </dgm:t>
    </dgm:pt>
    <dgm:pt modelId="{9B806ADD-A94B-4AD3-A96C-19EAACD6A19E}" type="sibTrans" cxnId="{865D807F-DA87-4FBE-8A94-677FF2EFD0C4}">
      <dgm:prSet custT="1"/>
      <dgm:spPr/>
      <dgm:t>
        <a:bodyPr/>
        <a:lstStyle/>
        <a:p>
          <a:endParaRPr lang="ru-RU" sz="3600"/>
        </a:p>
      </dgm:t>
    </dgm:pt>
    <dgm:pt modelId="{BC508E22-EC4C-4A96-9E61-9E61EF2A0A9C}" type="pres">
      <dgm:prSet presAssocID="{33A5DED5-FA66-4D5E-9FE5-B4438E0D6FB1}" presName="matrix">
        <dgm:presLayoutVars>
          <dgm:chMax val="1"/>
          <dgm:dir/>
          <dgm:resizeHandles val="exact"/>
        </dgm:presLayoutVars>
      </dgm:prSet>
      <dgm:spPr/>
      <dgm:t>
        <a:bodyPr/>
        <a:lstStyle/>
        <a:p/>
      </dgm:t>
    </dgm:pt>
    <dgm:pt modelId="{3BA87369-71CC-4710-8859-ADB2C776C1C1}" type="pres">
      <dgm:prSet presAssocID="{33A5DED5-FA66-4D5E-9FE5-B4438E0D6FB1}" presName="diamond" presStyleLbl="bgShp" presStyleCnt="1"/>
      <dgm:spPr/>
      <dgm:t>
        <a:bodyPr/>
        <a:lstStyle/>
        <a:p/>
      </dgm:t>
    </dgm:pt>
    <dgm:pt modelId="{EC2A5D68-89EB-4D62-BF77-C2E810C77C63}" type="pres">
      <dgm:prSet presAssocID="{33A5DED5-FA66-4D5E-9FE5-B4438E0D6FB1}" presName="quad1" presStyleLbl="node1" presStyleCnt="4" custScaleX="107142" custLinFactNeighborX="-6029" custLinFactNeighborY="-1518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FB86A3AC-A589-4F79-9FF2-9DCB7048015E}" type="pres">
      <dgm:prSet presAssocID="{33A5DED5-FA66-4D5E-9FE5-B4438E0D6FB1}" presName="quad2" presStyleLbl="node1" presStyleIdx="1" presStyleCnt="4" custScaleX="109138" custLinFactNeighborX="3617" custLinFactNeighborY="-2412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795B8782-4F8F-400C-A256-2EC7A0E8B3B0}" type="pres">
      <dgm:prSet presAssocID="{33A5DED5-FA66-4D5E-9FE5-B4438E0D6FB1}" presName="quad3" presStyleLbl="node1" presStyleIdx="2" presStyleCnt="4" custScaleX="107142" custLinFactNeighborX="-6029" custLinFactNeighborY="910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A6D6B34D-F20C-4F3D-B982-06E54680F64E}" type="pres">
      <dgm:prSet presAssocID="{33A5DED5-FA66-4D5E-9FE5-B4438E0D6FB1}" presName="quad4" presStyleLbl="node1" presStyleIdx="3" presStyleCnt="4" custScaleX="106727" custLinFactNeighborX="6029" custLinFactNeighborY="2857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</dgm:ptLst>
  <dgm:cxnLst>
    <dgm:cxn modelId="{59A1E052-89EA-47AE-895E-1F3D1776DA78}" srcId="{33A5DED5-FA66-4D5E-9FE5-B4438E0D6FB1}" destId="{F1D0082E-D11E-4DB5-9D3F-6FDCC0646BBE}" srcOrd="0" destOrd="0" parTransId="{7CB9900F-CCFB-4E6F-ADEA-CAA0AB83D9BB}" sibTransId="{BBAD509E-B501-4794-8620-67940E430F30}"/>
    <dgm:cxn modelId="{A1D80FC9-1848-40D1-9C3A-B8E28642B53A}" srcId="{33A5DED5-FA66-4D5E-9FE5-B4438E0D6FB1}" destId="{FB3F588E-067C-44BC-A9D1-067AFF9DD0E1}" srcOrd="1" destOrd="0" parTransId="{73D59E11-F019-432F-B450-B2E95A091D5D}" sibTransId="{1AF41862-739D-467C-85F7-9A455A2A49FB}"/>
    <dgm:cxn modelId="{32D47B0F-39D4-4FAA-9963-8F736FBFD8DC}" srcId="{33A5DED5-FA66-4D5E-9FE5-B4438E0D6FB1}" destId="{DDF9F3ED-79DD-47D7-9504-7A8F498226A6}" srcOrd="2" destOrd="0" parTransId="{94970383-779F-4E86-A983-631B8A1E68AE}" sibTransId="{9137DAF6-4461-43B0-929B-D7C9787F4394}"/>
    <dgm:cxn modelId="{865D807F-DA87-4FBE-8A94-677FF2EFD0C4}" srcId="{33A5DED5-FA66-4D5E-9FE5-B4438E0D6FB1}" destId="{5650EAB1-A18C-4170-97B5-883AC0D6C227}" srcOrd="3" destOrd="0" parTransId="{5773248D-567C-4C37-B08D-4BCB79CFD076}" sibTransId="{9B806ADD-A94B-4AD3-A96C-19EAACD6A19E}"/>
    <dgm:cxn modelId="{A85D1FF3-5C75-4B8E-8525-C840AF7B025F}" type="presOf" srcId="{33A5DED5-FA66-4D5E-9FE5-B4438E0D6FB1}" destId="{BC508E22-EC4C-4A96-9E61-9E61EF2A0A9C}" srcOrd="0" destOrd="0" presId="urn:microsoft.com/office/officeart/2005/8/layout/matrix3"/>
    <dgm:cxn modelId="{9138A938-EA10-473B-AAFB-6E909205D0CA}" type="presParOf" srcId="{BC508E22-EC4C-4A96-9E61-9E61EF2A0A9C}" destId="{3BA87369-71CC-4710-8859-ADB2C776C1C1}" srcOrd="0" destOrd="0" presId="urn:microsoft.com/office/officeart/2005/8/layout/matrix3"/>
    <dgm:cxn modelId="{BCB4B8A8-26BC-479F-969A-58F9C7BF5236}" type="presParOf" srcId="{BC508E22-EC4C-4A96-9E61-9E61EF2A0A9C}" destId="{EC2A5D68-89EB-4D62-BF77-C2E810C77C63}" srcOrd="1" destOrd="0" presId="urn:microsoft.com/office/officeart/2005/8/layout/matrix3"/>
    <dgm:cxn modelId="{4DE48450-93A7-486A-86AC-55E5F7FDA5CD}" type="presOf" srcId="{F1D0082E-D11E-4DB5-9D3F-6FDCC0646BBE}" destId="{EC2A5D68-89EB-4D62-BF77-C2E810C77C63}" srcOrd="0" destOrd="0" presId="urn:microsoft.com/office/officeart/2005/8/layout/matrix3"/>
    <dgm:cxn modelId="{FEE64430-89F7-45AF-80CB-88BF4FD1FF76}" type="presParOf" srcId="{BC508E22-EC4C-4A96-9E61-9E61EF2A0A9C}" destId="{FB86A3AC-A589-4F79-9FF2-9DCB7048015E}" srcOrd="2" destOrd="0" presId="urn:microsoft.com/office/officeart/2005/8/layout/matrix3"/>
    <dgm:cxn modelId="{67B7677B-027C-4D07-88E6-63D2F0CFE7DB}" type="presOf" srcId="{FB3F588E-067C-44BC-A9D1-067AFF9DD0E1}" destId="{FB86A3AC-A589-4F79-9FF2-9DCB7048015E}" srcOrd="0" destOrd="0" presId="urn:microsoft.com/office/officeart/2005/8/layout/matrix3"/>
    <dgm:cxn modelId="{7FE380F7-8CD6-4602-A837-8A383450F10B}" type="presParOf" srcId="{BC508E22-EC4C-4A96-9E61-9E61EF2A0A9C}" destId="{795B8782-4F8F-400C-A256-2EC7A0E8B3B0}" srcOrd="3" destOrd="0" presId="urn:microsoft.com/office/officeart/2005/8/layout/matrix3"/>
    <dgm:cxn modelId="{37BE7775-EE30-4DCC-8125-A64A0E9F6E4B}" type="presOf" srcId="{DDF9F3ED-79DD-47D7-9504-7A8F498226A6}" destId="{795B8782-4F8F-400C-A256-2EC7A0E8B3B0}" srcOrd="0" destOrd="0" presId="urn:microsoft.com/office/officeart/2005/8/layout/matrix3"/>
    <dgm:cxn modelId="{3DFE6A81-EB7F-4C90-B18B-2EF274A65F11}" type="presParOf" srcId="{BC508E22-EC4C-4A96-9E61-9E61EF2A0A9C}" destId="{A6D6B34D-F20C-4F3D-B982-06E54680F64E}" srcOrd="4" destOrd="0" presId="urn:microsoft.com/office/officeart/2005/8/layout/matrix3"/>
    <dgm:cxn modelId="{31912FEF-7F06-4B90-AA11-018523DB3FAB}" type="presOf" srcId="{5650EAB1-A18C-4170-97B5-883AC0D6C227}" destId="{A6D6B34D-F20C-4F3D-B982-06E54680F64E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40" name=""/>
      <dsp:cNvGrpSpPr/>
    </dsp:nvGrpSpPr>
    <dsp:grpSpPr/>
    <dsp:sp modelId="{3BA87369-71CC-4710-8859-ADB2C776C1C1}">
      <dsp:nvSpPr>
        <dsp:cNvPr id="241" name=""/>
        <dsp:cNvSpPr/>
      </dsp:nvSpPr>
      <dsp:spPr>
        <a:xfrm>
          <a:off x="672687" y="0"/>
          <a:ext cx="5185339" cy="518533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C2A5D68-89EB-4D62-BF77-C2E810C77C63}">
      <dsp:nvSpPr>
        <dsp:cNvPr id="242" name=""/>
        <dsp:cNvSpPr/>
      </dsp:nvSpPr>
      <dsp:spPr>
        <a:xfrm>
          <a:off x="971155" y="461908"/>
          <a:ext cx="2166713" cy="2022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/>
              </a:solidFill>
            </a:rPr>
            <a:t>1 НЕДЕЛЯ МЕСЯЦА: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/>
              </a:solidFill>
            </a:rPr>
            <a:t> </a:t>
          </a:r>
          <a:r>
            <a:rPr lang="ru-RU" sz="1400" b="1" kern="1200">
              <a:solidFill>
                <a:schemeClr val="tx1"/>
              </a:solidFill>
            </a:rPr>
            <a:t>ИНФОРАЦИОННЫЙ ЧАС</a:t>
          </a:r>
        </a:p>
      </dsp:txBody>
      <dsp:txXfrm>
        <a:off x="1069875" y="560628"/>
        <a:ext cx="1969274" cy="1824843"/>
      </dsp:txXfrm>
    </dsp:sp>
    <dsp:sp modelId="{FB86A3AC-A589-4F79-9FF2-9DCB7048015E}">
      <dsp:nvSpPr>
        <dsp:cNvPr id="243" name=""/>
        <dsp:cNvSpPr/>
      </dsp:nvSpPr>
      <dsp:spPr>
        <a:xfrm>
          <a:off x="3323884" y="443829"/>
          <a:ext cx="2207078" cy="2022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rgbClr val="000000"/>
              </a:solidFill>
              <a:latin typeface="Arial"/>
              <a:ea typeface="+mn-ea"/>
              <a:cs typeface="+mn-cs"/>
            </a:rPr>
            <a:t>2 НЕДЕЛЯ МЕСЯЦА: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000000"/>
              </a:solidFill>
              <a:latin typeface="Arial"/>
              <a:ea typeface="+mn-ea"/>
              <a:cs typeface="+mn-cs"/>
            </a:rPr>
            <a:t>ИНФОРМАЦИОННЫЙ ЧАС</a:t>
          </a:r>
        </a:p>
      </dsp:txBody>
      <dsp:txXfrm>
        <a:off x="3422603" y="542549"/>
        <a:ext cx="2009639" cy="1824843"/>
      </dsp:txXfrm>
    </dsp:sp>
    <dsp:sp modelId="{795B8782-4F8F-400C-A256-2EC7A0E8B3B0}">
      <dsp:nvSpPr>
        <dsp:cNvPr id="244" name=""/>
        <dsp:cNvSpPr/>
      </dsp:nvSpPr>
      <dsp:spPr>
        <a:xfrm>
          <a:off x="971155" y="2688852"/>
          <a:ext cx="2166713" cy="2022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rgbClr val="000000"/>
              </a:solidFill>
              <a:latin typeface="Arial"/>
              <a:ea typeface="+mn-ea"/>
              <a:cs typeface="+mn-cs"/>
            </a:rPr>
            <a:t>3 НЕДЕЛЯ МЕСЯЦА: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tx1"/>
              </a:solidFill>
            </a:rPr>
            <a:t>ИНФОРМАЦИОННЫЙ ЧАС</a:t>
          </a:r>
        </a:p>
      </dsp:txBody>
      <dsp:txXfrm>
        <a:off x="1069875" y="2787572"/>
        <a:ext cx="1969274" cy="1824843"/>
      </dsp:txXfrm>
    </dsp:sp>
    <dsp:sp modelId="{A6D6B34D-F20C-4F3D-B982-06E54680F64E}">
      <dsp:nvSpPr>
        <dsp:cNvPr id="245" name=""/>
        <dsp:cNvSpPr/>
      </dsp:nvSpPr>
      <dsp:spPr>
        <a:xfrm>
          <a:off x="3397040" y="2728226"/>
          <a:ext cx="2158321" cy="2022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rgbClr val="000000"/>
              </a:solidFill>
              <a:latin typeface="Arial"/>
              <a:ea typeface="+mn-ea"/>
              <a:cs typeface="+mn-cs"/>
            </a:rPr>
            <a:t>4 НЕДЕЛЯ МЕСЯЦА: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rgbClr val="000000"/>
              </a:solidFill>
              <a:latin typeface="Arial"/>
              <a:ea typeface="+mn-ea"/>
              <a:cs typeface="+mn-cs"/>
            </a:rPr>
            <a:t> </a:t>
          </a:r>
          <a:r>
            <a:rPr lang="ru-RU" sz="3600" b="1" kern="1200">
              <a:solidFill>
                <a:srgbClr val="C00000"/>
              </a:solidFill>
            </a:rPr>
            <a:t>«ШАГ»</a:t>
          </a:r>
          <a:endParaRPr lang="ru-RU" sz="1400" b="1" kern="1200">
            <a:solidFill>
              <a:srgbClr val="C00000"/>
            </a:solidFill>
          </a:endParaRPr>
        </a:p>
      </dsp:txBody>
      <dsp:txXfrm>
        <a:off x="3495760" y="2826946"/>
        <a:ext cx="1960882" cy="1824843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5"/>
    </dgm:choos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65151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</a:xfrm>
      </p:grpSpPr>
      <p:sp>
        <p:nvSpPr>
          <p:cNvPr id="261" name="Google Shape;2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055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</a:xfrm>
      </p:grpSpPr>
      <p:sp>
        <p:nvSpPr>
          <p:cNvPr id="283" name="Google Shape;2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84" name="Google Shape;2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</a:xfrm>
      </p:grpSpPr>
      <p:sp>
        <p:nvSpPr>
          <p:cNvPr id="301" name="Google Shape;301;g4728851c4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02" name="Google Shape;302;g4728851c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</a:xfrm>
      </p:grpSpPr>
      <p:sp>
        <p:nvSpPr>
          <p:cNvPr id="309" name="Google Shape;309;g4728851c4b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10" name="Google Shape;310;g4728851c4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</a:xfrm>
      </p:grpSpPr>
      <p:sp>
        <p:nvSpPr>
          <p:cNvPr id="317" name="Google Shape;317;g4728851c4b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18" name="Google Shape;318;g4728851c4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</a:xfrm>
      </p:grpSpPr>
      <p:sp>
        <p:nvSpPr>
          <p:cNvPr id="325" name="Google Shape;325;g4728851c4b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26" name="Google Shape;326;g4728851c4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</a:xfrm>
      </p:grpSpPr>
      <p:sp>
        <p:nvSpPr>
          <p:cNvPr id="333" name="Google Shape;333;g4728851c4b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4" name="Google Shape;334;g4728851c4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</a:xfrm>
      </p:grpSpPr>
      <p:sp>
        <p:nvSpPr>
          <p:cNvPr id="349" name="Google Shape;349;g4728851c4b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50" name="Google Shape;350;g4728851c4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</a:xfrm>
      </p:grpSpPr>
      <p:sp>
        <p:nvSpPr>
          <p:cNvPr id="357" name="Google Shape;357;g4728851c4b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58" name="Google Shape;358;g4728851c4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</a:xfrm>
      </p:grpSpPr>
      <p:sp>
        <p:nvSpPr>
          <p:cNvPr id="202" name="Google Shape;2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3" name="Google Shape;2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</a:xfrm>
      </p:grpSpPr>
      <p:sp>
        <p:nvSpPr>
          <p:cNvPr id="365" name="Google Shape;365;g4728851c4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728851c4b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7" name="Google Shape;367;g4728851c4b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</a:xfrm>
      </p:grpSpPr>
      <p:sp>
        <p:nvSpPr>
          <p:cNvPr id="365" name="Google Shape;365;g4728851c4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728851c4b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7" name="Google Shape;367;g4728851c4b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</a:xfrm>
      </p:grpSpPr>
      <p:sp>
        <p:nvSpPr>
          <p:cNvPr id="365" name="Google Shape;365;g4728851c4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728851c4b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7" name="Google Shape;367;g4728851c4b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</a:xfrm>
      </p:grpSpPr>
      <p:sp>
        <p:nvSpPr>
          <p:cNvPr id="365" name="Google Shape;365;g4728851c4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728851c4b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7" name="Google Shape;367;g4728851c4b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</a:xfrm>
      </p:grpSpPr>
      <p:sp>
        <p:nvSpPr>
          <p:cNvPr id="365" name="Google Shape;365;g4728851c4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728851c4b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7" name="Google Shape;367;g4728851c4b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</a:xfrm>
      </p:grpSpPr>
      <p:sp>
        <p:nvSpPr>
          <p:cNvPr id="381" name="Google Shape;3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82" name="Google Shape;3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</a:xfrm>
      </p:grpSpPr>
      <p:sp>
        <p:nvSpPr>
          <p:cNvPr id="210" name="Google Shape;2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1" name="Google Shape;2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</a:xfrm>
      </p:grpSpPr>
      <p:sp>
        <p:nvSpPr>
          <p:cNvPr id="225" name="Google Shape;2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</a:xfrm>
      </p:grpSpPr>
      <p:sp>
        <p:nvSpPr>
          <p:cNvPr id="234" name="Google Shape;2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5" name="Google Shape;2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</a:xfrm>
      </p:grpSpPr>
      <p:sp>
        <p:nvSpPr>
          <p:cNvPr id="261" name="Google Shape;2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png" /><Relationship Id="rId3" Type="http://schemas.openxmlformats.org/officeDocument/2006/relationships/image" Target="../media/image4.jpeg" /><Relationship Id="rId4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83220" y="1830407"/>
            <a:ext cx="6807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6000"/>
              <a:buFont typeface="Lato Light"/>
              <a:buNone/>
              <a:defRPr sz="6000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83220" y="4715734"/>
            <a:ext cx="6807917" cy="114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658100" y="-108915"/>
            <a:ext cx="4527885" cy="7026674"/>
          </a:xfrm>
          <a:custGeom>
            <a:rect l="l" t="t" r="r" b="b"/>
            <a:pathLst>
              <a:path w="3976437" h="7026674" extrusionOk="0">
                <a:moveTo>
                  <a:pt x="1227221" y="0"/>
                </a:moveTo>
                <a:lnTo>
                  <a:pt x="3966411" y="24063"/>
                </a:lnTo>
                <a:lnTo>
                  <a:pt x="3976437" y="7007624"/>
                </a:lnTo>
                <a:lnTo>
                  <a:pt x="0" y="7026674"/>
                </a:lnTo>
                <a:lnTo>
                  <a:pt x="1227221" y="0"/>
                </a:lnTo>
                <a:close/>
              </a:path>
            </a:pathLst>
          </a:custGeom>
          <a:solidFill>
            <a:srgbClr val="F583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8282040" y="1975567"/>
            <a:ext cx="2755565" cy="5094303"/>
          </a:xfrm>
          <a:custGeom>
            <a:rect l="l" t="t" r="r" b="b"/>
            <a:pathLst>
              <a:path w="2755565" h="5094303" extrusionOk="0">
                <a:moveTo>
                  <a:pt x="0" y="1795980"/>
                </a:moveTo>
                <a:lnTo>
                  <a:pt x="355120" y="0"/>
                </a:lnTo>
                <a:lnTo>
                  <a:pt x="2755565" y="5094303"/>
                </a:lnTo>
                <a:lnTo>
                  <a:pt x="0" y="1795980"/>
                </a:lnTo>
                <a:close/>
              </a:path>
            </a:pathLst>
          </a:custGeom>
          <a:solidFill>
            <a:srgbClr val="A854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7658102" y="-60787"/>
            <a:ext cx="4595967" cy="6978547"/>
          </a:xfrm>
          <a:custGeom>
            <a:rect l="l" t="t" r="r" b="b"/>
            <a:pathLst>
              <a:path w="4595966" h="6978547" extrusionOk="0">
                <a:moveTo>
                  <a:pt x="34412" y="0"/>
                </a:moveTo>
                <a:lnTo>
                  <a:pt x="1347941" y="7374"/>
                </a:lnTo>
                <a:lnTo>
                  <a:pt x="4595966" y="5047687"/>
                </a:lnTo>
                <a:lnTo>
                  <a:pt x="3324225" y="6961341"/>
                </a:lnTo>
                <a:lnTo>
                  <a:pt x="0" y="6978547"/>
                </a:lnTo>
                <a:lnTo>
                  <a:pt x="34412" y="0"/>
                </a:lnTo>
                <a:close/>
              </a:path>
            </a:pathLst>
          </a:custGeom>
          <a:solidFill>
            <a:srgbClr val="1D70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endParaRPr/>
          </a:p>
        </p:txBody>
      </p:sp>
      <p:pic>
        <p:nvPicPr>
          <p:cNvPr id="24" name="Google Shape;24;p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9124206" y="1101216"/>
            <a:ext cx="2537337" cy="25373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Заголовок и объект">
  <p:cSld name="Заголовок и объект">
    <p:spTree>
      <p:nvGrpSpPr>
        <p:cNvPr id="1" name="Shape 104"/>
        <p:cNvGrpSpPr/>
        <p:nvPr/>
      </p:nvGrpSpPr>
      <p:grpSpPr>
        <a:xfrm>
          <a:off x="0" y="0"/>
          <a: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0" y="465353"/>
            <a:ext cx="11853333" cy="215684"/>
          </a:xfrm>
          <a:custGeom>
            <a:rect l="l" t="t" r="r" b="b"/>
            <a:pathLst>
              <a:path w="7911765" h="156755" extrusionOk="0">
                <a:moveTo>
                  <a:pt x="0" y="0"/>
                </a:moveTo>
                <a:lnTo>
                  <a:pt x="7911765" y="0"/>
                </a:lnTo>
                <a:lnTo>
                  <a:pt x="7753015" y="156755"/>
                </a:lnTo>
                <a:lnTo>
                  <a:pt x="0" y="156755"/>
                </a:lnTo>
                <a:lnTo>
                  <a:pt x="0" y="0"/>
                </a:lnTo>
                <a:close/>
              </a:path>
            </a:pathLst>
          </a:cu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01546" y="83460"/>
            <a:ext cx="934780" cy="9347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10" name="Google Shape;110;p14"/>
          <p:cNvSpPr txBox="1"/>
          <p:nvPr/>
        </p:nvSpPr>
        <p:spPr>
          <a:xfrm>
            <a:off x="1415480" y="116632"/>
            <a:ext cx="100158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i="1">
                <a:solidFill>
                  <a:srgbClr val="1D70B8"/>
                </a:solidFill>
                <a:latin typeface="Calibri"/>
                <a:ea typeface="Calibri"/>
                <a:cs typeface="Calibri"/>
                <a:sym typeface="Calibri"/>
              </a:rPr>
              <a:t>Особенности реализации проекта «ШАГ»: методический аспект</a:t>
            </a:r>
            <a:endParaRPr sz="1600" i="1">
              <a:solidFill>
                <a:srgbClr val="1D70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31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1027323" y="1825625"/>
            <a:ext cx="9830078" cy="454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10702018" y="-160421"/>
            <a:ext cx="1667462" cy="7026674"/>
          </a:xfrm>
          <a:custGeom>
            <a:rect l="l" t="t" r="r" b="b"/>
            <a:pathLst>
              <a:path w="1667462" h="7026674" extrusionOk="0">
                <a:moveTo>
                  <a:pt x="1270061" y="0"/>
                </a:moveTo>
                <a:lnTo>
                  <a:pt x="1667462" y="3373"/>
                </a:lnTo>
                <a:lnTo>
                  <a:pt x="1667462" y="7018955"/>
                </a:lnTo>
                <a:lnTo>
                  <a:pt x="0" y="7026674"/>
                </a:lnTo>
                <a:close/>
              </a:path>
            </a:pathLst>
          </a:custGeom>
          <a:solidFill>
            <a:srgbClr val="F583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 rot="10800000">
            <a:off x="10882851" y="-160421"/>
            <a:ext cx="1486628" cy="6970849"/>
          </a:xfrm>
          <a:custGeom>
            <a:rect l="l" t="t" r="r" b="b"/>
            <a:pathLst>
              <a:path w="1486628" h="6970849" extrusionOk="0">
                <a:moveTo>
                  <a:pt x="0" y="6970849"/>
                </a:moveTo>
                <a:lnTo>
                  <a:pt x="0" y="264"/>
                </a:lnTo>
                <a:lnTo>
                  <a:pt x="98285" y="0"/>
                </a:lnTo>
                <a:lnTo>
                  <a:pt x="1486628" y="5740150"/>
                </a:lnTo>
                <a:lnTo>
                  <a:pt x="478628" y="69680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11853333" y="5582653"/>
            <a:ext cx="573966" cy="1283600"/>
          </a:xfrm>
          <a:prstGeom prst="rect">
            <a:avLst/>
          </a:prstGeom>
          <a:solidFill>
            <a:srgbClr val="F583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11188783" y="2369444"/>
            <a:ext cx="1373389" cy="4846653"/>
          </a:xfrm>
          <a:custGeom>
            <a:rect l="l" t="t" r="r" b="b"/>
            <a:pathLst>
              <a:path w="1514140" h="4846653" extrusionOk="0">
                <a:moveTo>
                  <a:pt x="0" y="1789630"/>
                </a:moveTo>
                <a:lnTo>
                  <a:pt x="380520" y="0"/>
                </a:lnTo>
                <a:lnTo>
                  <a:pt x="1514140" y="4846653"/>
                </a:lnTo>
                <a:lnTo>
                  <a:pt x="0" y="1789630"/>
                </a:lnTo>
                <a:close/>
              </a:path>
            </a:pathLst>
          </a:custGeom>
          <a:solidFill>
            <a:srgbClr val="A854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 rot="10800000">
            <a:off x="10940671" y="-160077"/>
            <a:ext cx="1428808" cy="6970505"/>
          </a:xfrm>
          <a:custGeom>
            <a:rect l="l" t="t" r="r" b="b"/>
            <a:pathLst>
              <a:path w="1428808" h="6970505" extrusionOk="0">
                <a:moveTo>
                  <a:pt x="0" y="6970505"/>
                </a:moveTo>
                <a:lnTo>
                  <a:pt x="0" y="109"/>
                </a:lnTo>
                <a:lnTo>
                  <a:pt x="40465" y="0"/>
                </a:lnTo>
                <a:lnTo>
                  <a:pt x="1428808" y="5740150"/>
                </a:lnTo>
                <a:lnTo>
                  <a:pt x="420808" y="6968004"/>
                </a:lnTo>
                <a:close/>
              </a:path>
            </a:pathLst>
          </a:custGeom>
          <a:solidFill>
            <a:srgbClr val="1D70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endParaRPr/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272" y="1066486"/>
            <a:ext cx="811511" cy="54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523" y="1654224"/>
            <a:ext cx="685800" cy="742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Титульный слайд" type="title">
  <p:cSld name="TITLE">
    <p:spTree>
      <p:nvGrpSpPr>
        <p:cNvPr id="1" name="Shape 120"/>
        <p:cNvGrpSpPr/>
        <p:nvPr/>
      </p:nvGrpSpPr>
      <p:grpSpPr>
        <a:xfrm>
          <a:off x="0" y="0"/>
          <a: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483219" y="1830407"/>
            <a:ext cx="6807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6000"/>
              <a:buFont typeface="Lato Light"/>
              <a:buNone/>
              <a:defRPr sz="6000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1"/>
          </p:nvPr>
        </p:nvSpPr>
        <p:spPr>
          <a:xfrm>
            <a:off x="483219" y="4715730"/>
            <a:ext cx="6807917" cy="114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ct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7658100" y="-108915"/>
            <a:ext cx="4527885" cy="7026674"/>
          </a:xfrm>
          <a:custGeom>
            <a:rect l="l" t="t" r="r" b="b"/>
            <a:pathLst>
              <a:path w="3976437" h="7026674" extrusionOk="0">
                <a:moveTo>
                  <a:pt x="1227221" y="0"/>
                </a:moveTo>
                <a:lnTo>
                  <a:pt x="3966411" y="24063"/>
                </a:lnTo>
                <a:lnTo>
                  <a:pt x="3976437" y="7007624"/>
                </a:lnTo>
                <a:lnTo>
                  <a:pt x="0" y="7026674"/>
                </a:lnTo>
                <a:lnTo>
                  <a:pt x="1227221" y="0"/>
                </a:lnTo>
                <a:close/>
              </a:path>
            </a:pathLst>
          </a:custGeom>
          <a:solidFill>
            <a:srgbClr val="F583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8282038" y="1975563"/>
            <a:ext cx="2755565" cy="5094303"/>
          </a:xfrm>
          <a:custGeom>
            <a:rect l="l" t="t" r="r" b="b"/>
            <a:pathLst>
              <a:path w="2755565" h="5094303" extrusionOk="0">
                <a:moveTo>
                  <a:pt x="0" y="1795980"/>
                </a:moveTo>
                <a:lnTo>
                  <a:pt x="355120" y="0"/>
                </a:lnTo>
                <a:lnTo>
                  <a:pt x="2755565" y="5094303"/>
                </a:lnTo>
                <a:lnTo>
                  <a:pt x="0" y="1795980"/>
                </a:lnTo>
                <a:close/>
              </a:path>
            </a:pathLst>
          </a:custGeom>
          <a:solidFill>
            <a:srgbClr val="A854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/>
          <p:nvPr/>
        </p:nvSpPr>
        <p:spPr>
          <a:xfrm rot="10800000">
            <a:off x="7658100" y="-60787"/>
            <a:ext cx="4595966" cy="6978547"/>
          </a:xfrm>
          <a:custGeom>
            <a:rect l="l" t="t" r="r" b="b"/>
            <a:pathLst>
              <a:path w="4595966" h="6978547" extrusionOk="0">
                <a:moveTo>
                  <a:pt x="34412" y="0"/>
                </a:moveTo>
                <a:lnTo>
                  <a:pt x="1347941" y="7374"/>
                </a:lnTo>
                <a:lnTo>
                  <a:pt x="4595966" y="5047687"/>
                </a:lnTo>
                <a:lnTo>
                  <a:pt x="3324225" y="6961341"/>
                </a:lnTo>
                <a:lnTo>
                  <a:pt x="0" y="6978547"/>
                </a:lnTo>
                <a:lnTo>
                  <a:pt x="34412" y="0"/>
                </a:lnTo>
                <a:close/>
              </a:path>
            </a:pathLst>
          </a:custGeom>
          <a:solidFill>
            <a:srgbClr val="1D70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endParaRPr/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9124204" y="1101212"/>
            <a:ext cx="2537337" cy="25373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Layout" Target="../slideLayouts/slideLayout3.xml" /><Relationship Id="rId3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77958" y="656994"/>
            <a:ext cx="10245687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Lato Light"/>
              <a:buNone/>
              <a:defRPr sz="4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68649" y="1714936"/>
            <a:ext cx="108547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/>
  <p:timing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1277956" y="656994"/>
            <a:ext cx="10245686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Lato Light"/>
              <a:buNone/>
              <a:defRPr sz="4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668647" y="1714936"/>
            <a:ext cx="108547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ct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ct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ct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ct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ct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ct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ct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ct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ct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ransition/>
  <p:timing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png" /><Relationship Id="rId4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8.jpeg" /><Relationship Id="rId4" Type="http://schemas.microsoft.com/office/2007/relationships/hdphoto" Target="../media/image19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6.png" /><Relationship Id="rId4" Type="http://schemas.openxmlformats.org/officeDocument/2006/relationships/image" Target="../media/image27.jpeg" /><Relationship Id="rId5" Type="http://schemas.microsoft.com/office/2007/relationships/hdphoto" Target="../media/image28.wdp" /><Relationship Id="rId6" Type="http://schemas.openxmlformats.org/officeDocument/2006/relationships/image" Target="../media/image29.png" /><Relationship Id="rId7" Type="http://schemas.openxmlformats.org/officeDocument/2006/relationships/image" Target="../media/image3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6.png" /><Relationship Id="rId4" Type="http://schemas.openxmlformats.org/officeDocument/2006/relationships/image" Target="../media/image29.png" /><Relationship Id="rId5" Type="http://schemas.openxmlformats.org/officeDocument/2006/relationships/image" Target="../media/image31.jpeg" /><Relationship Id="rId6" Type="http://schemas.microsoft.com/office/2007/relationships/hdphoto" Target="../media/image32.wdp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6.png" /><Relationship Id="rId4" Type="http://schemas.openxmlformats.org/officeDocument/2006/relationships/image" Target="../media/image29.png" /><Relationship Id="rId5" Type="http://schemas.openxmlformats.org/officeDocument/2006/relationships/image" Target="../media/image33.jpeg" /><Relationship Id="rId6" Type="http://schemas.microsoft.com/office/2007/relationships/hdphoto" Target="../media/image34.wdp" /><Relationship Id="rId7" Type="http://schemas.openxmlformats.org/officeDocument/2006/relationships/image" Target="../media/image30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6.png" /><Relationship Id="rId4" Type="http://schemas.openxmlformats.org/officeDocument/2006/relationships/image" Target="../media/image29.png" /><Relationship Id="rId5" Type="http://schemas.openxmlformats.org/officeDocument/2006/relationships/image" Target="../media/image35.jpeg" /><Relationship Id="rId6" Type="http://schemas.microsoft.com/office/2007/relationships/hdphoto" Target="../media/image36.wdp" /><Relationship Id="rId7" Type="http://schemas.openxmlformats.org/officeDocument/2006/relationships/image" Target="../media/image30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6.png" /><Relationship Id="rId4" Type="http://schemas.openxmlformats.org/officeDocument/2006/relationships/image" Target="../media/image29.png" /><Relationship Id="rId5" Type="http://schemas.openxmlformats.org/officeDocument/2006/relationships/image" Target="../media/image37.jpeg" /><Relationship Id="rId6" Type="http://schemas.microsoft.com/office/2007/relationships/hdphoto" Target="../media/image38.wdp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39.png" /><Relationship Id="rId4" Type="http://schemas.openxmlformats.org/officeDocument/2006/relationships/image" Target="../media/image40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8.jpeg" /><Relationship Id="rId4" Type="http://schemas.microsoft.com/office/2007/relationships/hdphoto" Target="../media/image9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2.jpeg" /><Relationship Id="rId4" Type="http://schemas.microsoft.com/office/2007/relationships/hdphoto" Target="../media/image13.wdp" /><Relationship Id="rId5" Type="http://schemas.openxmlformats.org/officeDocument/2006/relationships/image" Target="../media/image14.jpeg" /><Relationship Id="rId6" Type="http://schemas.microsoft.com/office/2007/relationships/hdphoto" Target="../media/image15.wdp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93485" y="2188388"/>
            <a:ext cx="74022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Особенности реализации проекта «ШАГ»: методический аспект</a:t>
            </a:r>
            <a:endParaRPr sz="40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25"/>
          <p:cNvCxnSpPr/>
          <p:nvPr/>
        </p:nvCxnSpPr>
        <p:spPr>
          <a:xfrm>
            <a:off x="595087" y="2206174"/>
            <a:ext cx="7199084" cy="0"/>
          </a:xfrm>
          <a:prstGeom prst="straightConnector1">
            <a:avLst/>
          </a:prstGeom>
          <a:noFill/>
          <a:ln w="2857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595087" y="4575988"/>
            <a:ext cx="7547428" cy="0"/>
          </a:xfrm>
          <a:prstGeom prst="straightConnector1">
            <a:avLst/>
          </a:prstGeom>
          <a:noFill/>
          <a:ln w="2857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25"/>
          <p:cNvSpPr txBox="1"/>
          <p:nvPr/>
        </p:nvSpPr>
        <p:spPr>
          <a:xfrm>
            <a:off x="9590313" y="4005943"/>
            <a:ext cx="22315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ru-RU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www.edu.gov.by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76" y="823297"/>
            <a:ext cx="1702191" cy="115225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/>
        </p:nvSpPr>
        <p:spPr>
          <a:xfrm>
            <a:off x="2967475" y="4788824"/>
            <a:ext cx="51750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РОМАНОВСКАЯ ЛЮДМИЛА АНАТОЛЬЕВНА</a:t>
            </a:r>
            <a:endParaRPr sz="1800" b="1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заместитель директора </a:t>
            </a:r>
            <a:endParaRPr sz="1800" b="1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Национального института образования по методической работе</a:t>
            </a:r>
            <a:r>
              <a:rPr lang="ru-RU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5" descr="ÐÐ¾ÑÐ¾Ð¶ÐµÐµ Ð¸Ð·Ð¾Ð±ÑÐ°Ð¶ÐµÐ½Ð¸Ðµ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367" y="911929"/>
            <a:ext cx="1080868" cy="117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1300571" y="1426907"/>
            <a:ext cx="791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Организационные модели проведения мероприятий проекта «ШАГ»</a:t>
            </a:r>
            <a:endParaRPr sz="2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33"/>
          <p:cNvGrpSpPr/>
          <p:nvPr/>
        </p:nvGrpSpPr>
        <p:grpSpPr>
          <a:xfrm>
            <a:off x="934775" y="2516625"/>
            <a:ext cx="9902725" cy="4133670"/>
            <a:chOff x="3100" y="639961"/>
            <a:chExt cx="9902725" cy="4133670"/>
          </a:xfrm>
        </p:grpSpPr>
        <p:sp>
          <p:nvSpPr>
            <p:cNvPr id="267" name="Google Shape;267;p33"/>
            <p:cNvSpPr/>
            <p:nvPr/>
          </p:nvSpPr>
          <p:spPr>
            <a:xfrm>
              <a:off x="3101" y="653261"/>
              <a:ext cx="3451800" cy="10569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 txBox="1"/>
            <p:nvPr/>
          </p:nvSpPr>
          <p:spPr>
            <a:xfrm>
              <a:off x="3100" y="639961"/>
              <a:ext cx="3451800" cy="105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21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МОДЕЛЬ 1</a:t>
              </a:r>
              <a:r>
                <a:rPr lang="ru-RU" sz="21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ru-RU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параллели классов с приглашением гостя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3100" y="1710211"/>
              <a:ext cx="3451800" cy="3021500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0" name="Google Shape;270;p33"/>
            <p:cNvSpPr txBox="1"/>
            <p:nvPr/>
          </p:nvSpPr>
          <p:spPr>
            <a:xfrm>
              <a:off x="85900" y="1760310"/>
              <a:ext cx="3369000" cy="2462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можно использовать технологию </a:t>
              </a:r>
              <a:br>
                <a:rPr lang="ru-RU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«100 ВОПРОСОВ КО ВЗРОСЛОМУ: СОБЫТИЯ, ФАКТЫ, КОММЕНТАРИИ»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3825899" y="653272"/>
              <a:ext cx="3019200" cy="10569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2" name="Google Shape;272;p33"/>
            <p:cNvSpPr txBox="1"/>
            <p:nvPr/>
          </p:nvSpPr>
          <p:spPr>
            <a:xfrm>
              <a:off x="3825899" y="653272"/>
              <a:ext cx="3019200" cy="105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21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МОДЕЛЬ 2</a:t>
              </a:r>
              <a:r>
                <a:rPr lang="ru-RU" sz="21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ru-RU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параллели классов без приглашения гостя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3809988" y="1676511"/>
              <a:ext cx="3019200" cy="3055200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4" name="Google Shape;274;p33"/>
            <p:cNvSpPr txBox="1"/>
            <p:nvPr/>
          </p:nvSpPr>
          <p:spPr>
            <a:xfrm>
              <a:off x="4004955" y="1718431"/>
              <a:ext cx="3019200" cy="305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200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рекомендуется использовать методические материалы, ежемесячно разрабатываемые  Национальным институтом образования </a:t>
              </a:r>
              <a:endParaRPr sz="20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3"/>
            <p:cNvSpPr/>
            <p:nvPr/>
          </p:nvSpPr>
          <p:spPr>
            <a:xfrm>
              <a:off x="7051025" y="653261"/>
              <a:ext cx="2854800" cy="10569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" name="Google Shape;276;p33"/>
            <p:cNvSpPr txBox="1"/>
            <p:nvPr/>
          </p:nvSpPr>
          <p:spPr>
            <a:xfrm>
              <a:off x="7051025" y="653261"/>
              <a:ext cx="2854800" cy="105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21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МОДЕЛЬ 3 </a:t>
              </a:r>
              <a:br>
                <a:rPr lang="ru-RU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 рамках классного коллектива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7051025" y="1710211"/>
              <a:ext cx="2854800" cy="3055200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" name="Google Shape;278;p33"/>
            <p:cNvSpPr txBox="1"/>
            <p:nvPr/>
          </p:nvSpPr>
          <p:spPr>
            <a:xfrm>
              <a:off x="7334501" y="1710211"/>
              <a:ext cx="2571224" cy="305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200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рекомендуется использовать методические материалы, ежемесячно разрабатываемые  Национальным институтом образования </a:t>
              </a:r>
              <a:endParaRPr sz="20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279" name="Google Shape;279;p33" descr="http://www.adu.by/images/2018/11/SHAG.jpg"/>
          <p:cNvPicPr preferRelativeResize="0"/>
          <p:nvPr/>
        </p:nvPicPr>
        <p:blipFill>
          <a:blip r:embed="rId3">
            <a:alphaModFix/>
          </a:blip>
          <a:srcRect l="13842"/>
          <a:stretch>
            <a:fillRect/>
          </a:stretch>
        </p:blipFill>
        <p:spPr>
          <a:xfrm>
            <a:off x="7749876" y="5965848"/>
            <a:ext cx="681668" cy="67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6431" y="6015209"/>
            <a:ext cx="1002319" cy="67700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3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09982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1300571" y="1662731"/>
            <a:ext cx="87456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Информационная поддержка проекта</a:t>
            </a:r>
            <a:endParaRPr sz="2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2" descr="https://www.belta.by/uploads/files/logo/kv-zel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203" y="2472511"/>
            <a:ext cx="2415515" cy="240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2" descr="http://www.adu.by/images/2018/11/SHA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7472" y="3586386"/>
            <a:ext cx="1514092" cy="129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2"/>
          <p:cNvSpPr txBox="1"/>
          <p:nvPr/>
        </p:nvSpPr>
        <p:spPr>
          <a:xfrm>
            <a:off x="736202" y="5036675"/>
            <a:ext cx="4800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Предоставление информации о наиболее важных общественно-политических и социальных событиях, произошедших в стране за месяц</a:t>
            </a:r>
            <a:endParaRPr sz="1600"/>
          </a:p>
        </p:txBody>
      </p:sp>
      <p:pic>
        <p:nvPicPr>
          <p:cNvPr id="256" name="Google Shape;25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2916" y="2411886"/>
            <a:ext cx="2354556" cy="159035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2"/>
          <p:cNvSpPr txBox="1"/>
          <p:nvPr/>
        </p:nvSpPr>
        <p:spPr>
          <a:xfrm>
            <a:off x="6232454" y="4097829"/>
            <a:ext cx="259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www.adu.by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2"/>
          <p:cNvSpPr txBox="1"/>
          <p:nvPr/>
        </p:nvSpPr>
        <p:spPr>
          <a:xfrm>
            <a:off x="5876517" y="4964436"/>
            <a:ext cx="4800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Разработка методических рекомендаций по проведению мероприятий и размещение их на национальном образовательном портале Национальный институт образования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2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</a:xfrm>
      </p:grpSpPr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4"/>
          <p:cNvSpPr/>
          <p:nvPr/>
        </p:nvSpPr>
        <p:spPr>
          <a:xfrm>
            <a:off x="1300574" y="1615831"/>
            <a:ext cx="5337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>
                <a:solidFill>
                  <a:srgbClr val="365572"/>
                </a:solidFill>
                <a:latin typeface="Calibri"/>
                <a:ea typeface="Calibri"/>
                <a:cs typeface="Calibri"/>
                <a:sym typeface="Calibri"/>
              </a:rPr>
              <a:t>Особенности методических материалов: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34"/>
          <p:cNvGrpSpPr/>
          <p:nvPr/>
        </p:nvGrpSpPr>
        <p:grpSpPr>
          <a:xfrm>
            <a:off x="29524" y="1427571"/>
            <a:ext cx="10827847" cy="5039141"/>
            <a:chOff x="684316" y="-278403"/>
            <a:chExt cx="10326003" cy="5249105"/>
          </a:xfrm>
        </p:grpSpPr>
        <p:sp>
          <p:nvSpPr>
            <p:cNvPr id="289" name="Google Shape;289;p34"/>
            <p:cNvSpPr/>
            <p:nvPr/>
          </p:nvSpPr>
          <p:spPr>
            <a:xfrm>
              <a:off x="684316" y="-278403"/>
              <a:ext cx="9738936" cy="5124893"/>
            </a:xfrm>
            <a:custGeom>
              <a:rect l="l" t="t" r="r" b="b"/>
              <a:pathLst>
                <a:path w="119999" h="119999" extrusionOk="0">
                  <a:moveTo>
                    <a:pt x="0" y="120000"/>
                  </a:moveTo>
                  <a:quadBezTo>
                    <a:pt x="20000" y="40000"/>
                    <a:pt x="105547" y="15000"/>
                  </a:quadBezTo>
                  <a:lnTo>
                    <a:pt x="104733" y="0"/>
                  </a:lnTo>
                  <a:lnTo>
                    <a:pt x="120000" y="24000"/>
                  </a:lnTo>
                  <a:lnTo>
                    <a:pt x="107990" y="60000"/>
                  </a:lnTo>
                  <a:lnTo>
                    <a:pt x="107176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2410854" y="2914063"/>
              <a:ext cx="213195" cy="213195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2622585" y="3368374"/>
              <a:ext cx="1910560" cy="1481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2" name="Google Shape;292;p34"/>
            <p:cNvSpPr txBox="1"/>
            <p:nvPr/>
          </p:nvSpPr>
          <p:spPr>
            <a:xfrm>
              <a:off x="2554224" y="3127257"/>
              <a:ext cx="2258100" cy="148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9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ШАГ 1.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None/>
              </a:pPr>
              <a:r>
                <a:rPr lang="ru-RU" sz="20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«МЫ УЗНАЁМ</a:t>
              </a:r>
              <a:r>
                <a:rPr lang="ru-RU" sz="2000" b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</a:t>
              </a:r>
              <a:endParaRPr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ct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Целевая установка – информировать учащихся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5168393" y="1607247"/>
              <a:ext cx="385391" cy="385391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5281804" y="2127604"/>
              <a:ext cx="2749494" cy="2787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 txBox="1"/>
            <p:nvPr/>
          </p:nvSpPr>
          <p:spPr>
            <a:xfrm>
              <a:off x="5347373" y="1941882"/>
              <a:ext cx="3038675" cy="278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42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ШАГ 2.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None/>
              </a:pPr>
              <a:r>
                <a:rPr lang="ru-RU" sz="20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«МЫ РАЗМЫШЛЯЕМ» </a:t>
              </a: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Целевая установка – развивать критическое мышление, умение анализировать полученную информацию, формулировать и высказывать собственные суждения по вопросам развития гражданского общества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8035275" y="939303"/>
              <a:ext cx="532988" cy="532988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8320480" y="1408902"/>
              <a:ext cx="2487067" cy="35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8" name="Google Shape;298;p34"/>
            <p:cNvSpPr txBox="1"/>
            <p:nvPr/>
          </p:nvSpPr>
          <p:spPr>
            <a:xfrm>
              <a:off x="8277088" y="1300231"/>
              <a:ext cx="2733231" cy="35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24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ШАГ 3. 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None/>
              </a:pPr>
              <a:r>
                <a:rPr lang="ru-RU" sz="20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«МЫ ДЕЙСТВУЕМ»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Целевая установка – формировать рефлексивные умения, понимание взаимосвязи между личной гражданской инициативностью и благополучием страны (компетенция социального действия)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34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</a:xfrm>
      </p:grpSpPr>
      <p:sp>
        <p:nvSpPr>
          <p:cNvPr id="304" name="Google Shape;304;p35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5"/>
          <p:cNvSpPr/>
          <p:nvPr/>
        </p:nvSpPr>
        <p:spPr>
          <a:xfrm>
            <a:off x="1221750" y="1519116"/>
            <a:ext cx="97485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/>
              <a:t> </a:t>
            </a:r>
            <a:r>
              <a:rPr lang="ru-RU" sz="2400" b="1"/>
              <a:t>ГУО «Средняя школа №3 г. Крупки»</a:t>
            </a:r>
            <a:endParaRPr sz="2400" b="1"/>
          </a:p>
        </p:txBody>
      </p:sp>
      <p:sp>
        <p:nvSpPr>
          <p:cNvPr id="307" name="Google Shape;307;p35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4F1BF8-E059-4940-A86D-CEBEE535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1199" y="2033509"/>
            <a:ext cx="5619401" cy="47321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</a:xfrm>
      </p:grpSpPr>
      <p:sp>
        <p:nvSpPr>
          <p:cNvPr id="312" name="Google Shape;312;p36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6"/>
          <p:cNvSpPr/>
          <p:nvPr/>
        </p:nvSpPr>
        <p:spPr>
          <a:xfrm>
            <a:off x="1221750" y="1698275"/>
            <a:ext cx="97485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/>
              <a:t>ГУО </a:t>
            </a:r>
            <a:r>
              <a:rPr lang="ru-RU" sz="2400" b="1">
                <a:solidFill>
                  <a:schemeClr val="dk1"/>
                </a:solidFill>
              </a:rPr>
              <a:t>«</a:t>
            </a:r>
            <a:r>
              <a:rPr lang="ru-RU" sz="2400" b="1"/>
              <a:t>Средняя школа №8 г. Жодино</a:t>
            </a:r>
            <a:r>
              <a:rPr lang="ru-RU" sz="2400" b="1">
                <a:solidFill>
                  <a:schemeClr val="dk1"/>
                </a:solidFill>
              </a:rPr>
              <a:t>»</a:t>
            </a:r>
            <a:endParaRPr sz="2400" b="1"/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 b="1"/>
          </a:p>
        </p:txBody>
      </p:sp>
      <p:pic>
        <p:nvPicPr>
          <p:cNvPr id="314" name="Google Shape;3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750" y="2175875"/>
            <a:ext cx="6238065" cy="46821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15" name="Google Shape;315;p36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</a:xfrm>
      </p:grpSpPr>
      <p:sp>
        <p:nvSpPr>
          <p:cNvPr id="320" name="Google Shape;320;p37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7"/>
          <p:cNvSpPr/>
          <p:nvPr/>
        </p:nvSpPr>
        <p:spPr>
          <a:xfrm>
            <a:off x="1221750" y="1698275"/>
            <a:ext cx="97485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/>
              <a:t>ГУО </a:t>
            </a:r>
            <a:r>
              <a:rPr lang="ru-RU" sz="2400" b="1">
                <a:solidFill>
                  <a:schemeClr val="dk1"/>
                </a:solidFill>
              </a:rPr>
              <a:t>«</a:t>
            </a:r>
            <a:r>
              <a:rPr lang="ru-RU" sz="2400" b="1"/>
              <a:t>Средняя школа №11 г. Гомеля</a:t>
            </a:r>
            <a:r>
              <a:rPr lang="ru-RU" sz="2400" b="1">
                <a:solidFill>
                  <a:schemeClr val="dk1"/>
                </a:solidFill>
              </a:rPr>
              <a:t>»</a:t>
            </a:r>
            <a:endParaRPr sz="2400" b="1"/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 b="1"/>
          </a:p>
        </p:txBody>
      </p:sp>
      <p:pic>
        <p:nvPicPr>
          <p:cNvPr id="322" name="Google Shape;3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900" y="2175875"/>
            <a:ext cx="7926326" cy="46319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23" name="Google Shape;323;p37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</a:xfrm>
      </p:grpSpPr>
      <p:sp>
        <p:nvSpPr>
          <p:cNvPr id="328" name="Google Shape;328;p38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8"/>
          <p:cNvSpPr/>
          <p:nvPr/>
        </p:nvSpPr>
        <p:spPr>
          <a:xfrm>
            <a:off x="1221750" y="1478882"/>
            <a:ext cx="97485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>
                <a:solidFill>
                  <a:schemeClr val="dk1"/>
                </a:solidFill>
              </a:rPr>
              <a:t>Главное управление образования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</a:rPr>
              <a:t>Гродненского областного исполнительного комитета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 b="1"/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 b="1"/>
          </a:p>
        </p:txBody>
      </p:sp>
      <p:pic>
        <p:nvPicPr>
          <p:cNvPr id="330" name="Google Shape;3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3304" y="2342976"/>
            <a:ext cx="6062472" cy="45150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31" name="Google Shape;331;p38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</a:xfrm>
      </p:grpSpPr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9"/>
          <p:cNvSpPr/>
          <p:nvPr/>
        </p:nvSpPr>
        <p:spPr>
          <a:xfrm>
            <a:off x="1300571" y="1418256"/>
            <a:ext cx="97485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/>
              <a:t>ГУО «Слонимский районный лицей»</a:t>
            </a:r>
            <a:endParaRPr sz="2400" b="1"/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 b="1"/>
          </a:p>
        </p:txBody>
      </p:sp>
      <p:pic>
        <p:nvPicPr>
          <p:cNvPr id="338" name="Google Shape;3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732" y="1895856"/>
            <a:ext cx="7960364" cy="48697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39" name="Google Shape;339;p39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</a:xfrm>
      </p:grpSpPr>
      <p:sp>
        <p:nvSpPr>
          <p:cNvPr id="352" name="Google Shape;352;p41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1"/>
          <p:cNvSpPr/>
          <p:nvPr/>
        </p:nvSpPr>
        <p:spPr>
          <a:xfrm>
            <a:off x="1300571" y="1423219"/>
            <a:ext cx="97485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>
                <a:solidFill>
                  <a:schemeClr val="dk1"/>
                </a:solidFill>
              </a:rPr>
              <a:t>Главное управление образования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</a:rPr>
              <a:t>Минского областного исполнительного комитета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 b="1"/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 b="1"/>
          </a:p>
        </p:txBody>
      </p:sp>
      <p:pic>
        <p:nvPicPr>
          <p:cNvPr id="354" name="Google Shape;3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5644" y="2221311"/>
            <a:ext cx="6655348" cy="463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1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</a:xfrm>
      </p:grpSpPr>
      <p:sp>
        <p:nvSpPr>
          <p:cNvPr id="360" name="Google Shape;360;p42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2"/>
          <p:cNvSpPr/>
          <p:nvPr/>
        </p:nvSpPr>
        <p:spPr>
          <a:xfrm>
            <a:off x="1300571" y="1528515"/>
            <a:ext cx="1052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/>
              <a:t>ГУО «Вилейская гимназия № 1 “Логос”»</a:t>
            </a:r>
            <a:endParaRPr sz="2400" b="1"/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 b="1"/>
          </a:p>
        </p:txBody>
      </p:sp>
      <p:pic>
        <p:nvPicPr>
          <p:cNvPr id="362" name="Google Shape;3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017" y="2153803"/>
            <a:ext cx="7145591" cy="461183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63" name="Google Shape;363;p42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1317596" y="129338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ПРОГРАММА НЕПРЕРЫВНОГО ВОСПИТАНИЯ ДЕТЕЙ И УЧАЩЕЙСЯ МОЛОДЕЖИ </a:t>
            </a:r>
            <a:b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НА 2016-2020 годы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523" y="1654224"/>
            <a:ext cx="685800" cy="74237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/>
          <p:nvPr/>
        </p:nvSpPr>
        <p:spPr>
          <a:xfrm>
            <a:off x="1301778" y="2432225"/>
            <a:ext cx="9536700" cy="3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/>
              <a:t>Важнейшими направлениями воспитания обучающихся являются:</a:t>
            </a:r>
            <a:endParaRPr sz="2000" b="1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ru-RU" sz="2000" u="sng"/>
              <a:t>идеологическое воспитание</a:t>
            </a:r>
            <a:r>
              <a:rPr lang="ru-RU" sz="2000"/>
              <a:t>, которое определяется приоритетами развития белорусского общества и направлено на формирование целостной, нравственно зрелой, политически грамотной, активно участвующей в социальной жизни общества личности; </a:t>
            </a:r>
          </a:p>
          <a:p>
            <a:pPr marL="101600" lvl="0" algn="l" rtl="0">
              <a:spcBef>
                <a:spcPct val="0"/>
              </a:spcBef>
              <a:spcAft>
                <a:spcPct val="0"/>
              </a:spcAft>
              <a:buSzPts val="2000"/>
            </a:pPr>
            <a:endParaRPr sz="2000"/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ru-RU" sz="2000" u="sng"/>
              <a:t>гражданское и патриотическое воспитание</a:t>
            </a:r>
            <a:r>
              <a:rPr lang="ru-RU" sz="2000"/>
              <a:t>, направленное на формирование активной гражданской позиции, патриотизма, правовой, политической и информационной культуры.</a:t>
            </a:r>
            <a:endParaRPr sz="2000"/>
          </a:p>
        </p:txBody>
      </p:sp>
      <p:sp>
        <p:nvSpPr>
          <p:cNvPr id="208" name="Google Shape;208;p26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</a:xfrm>
      </p:grpSpPr>
      <p:sp>
        <p:nvSpPr>
          <p:cNvPr id="369" name="Google Shape;369;p43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424" y="788176"/>
            <a:ext cx="9712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424" y="1721626"/>
            <a:ext cx="9324753" cy="48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4140" y="1721626"/>
            <a:ext cx="1993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542" y="3373437"/>
            <a:ext cx="4067175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</a:xfrm>
      </p:grpSpPr>
      <p:sp>
        <p:nvSpPr>
          <p:cNvPr id="369" name="Google Shape;369;p43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424" y="788176"/>
            <a:ext cx="9712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4140" y="1721626"/>
            <a:ext cx="1993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231" y="1805871"/>
            <a:ext cx="8889909" cy="495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13047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</a:xfrm>
      </p:grpSpPr>
      <p:sp>
        <p:nvSpPr>
          <p:cNvPr id="369" name="Google Shape;369;p43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424" y="788176"/>
            <a:ext cx="9712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6799" y="788176"/>
            <a:ext cx="1993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527" y="2362605"/>
            <a:ext cx="10842172" cy="229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527" y="2976089"/>
            <a:ext cx="4067175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117763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</a:xfrm>
      </p:grpSpPr>
      <p:sp>
        <p:nvSpPr>
          <p:cNvPr id="369" name="Google Shape;369;p43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424" y="788176"/>
            <a:ext cx="9712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1168" y="1191641"/>
            <a:ext cx="1993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653" y="2508028"/>
            <a:ext cx="9649096" cy="277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653" y="3166093"/>
            <a:ext cx="4067175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5442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</a:xfrm>
      </p:grpSpPr>
      <p:sp>
        <p:nvSpPr>
          <p:cNvPr id="369" name="Google Shape;369;p43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424" y="788176"/>
            <a:ext cx="9712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1168" y="1191641"/>
            <a:ext cx="1993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123" y="3027030"/>
            <a:ext cx="10960925" cy="236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7123" y="3645725"/>
            <a:ext cx="406175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56226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</a:xfrm>
      </p:grpSpPr>
      <p:sp>
        <p:nvSpPr>
          <p:cNvPr id="384" name="Google Shape;384;p45"/>
          <p:cNvSpPr txBox="1">
            <a:spLocks noGrp="1"/>
          </p:cNvSpPr>
          <p:nvPr>
            <p:ph type="ctrTitle"/>
          </p:nvPr>
        </p:nvSpPr>
        <p:spPr>
          <a:xfrm>
            <a:off x="301480" y="733988"/>
            <a:ext cx="7234437" cy="1347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 Black"/>
              <a:buNone/>
            </a:pPr>
            <a:r>
              <a:rPr lang="ru-RU" sz="2800" b="1">
                <a:latin typeface="Arial Black"/>
                <a:ea typeface="Arial Black"/>
                <a:cs typeface="Arial Black"/>
                <a:sym typeface="Arial Black"/>
              </a:rPr>
              <a:t>Научно-методическое учреждение </a:t>
            </a:r>
            <a:br>
              <a:rPr lang="ru-RU" sz="28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2800">
                <a:latin typeface="Arial Black"/>
                <a:ea typeface="Arial Black"/>
                <a:cs typeface="Arial Black"/>
                <a:sym typeface="Arial Black"/>
              </a:rPr>
              <a:t>«Национальный институт образования» </a:t>
            </a:r>
            <a:br>
              <a:rPr lang="ru-RU" sz="28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2800">
                <a:latin typeface="Arial Black"/>
                <a:ea typeface="Arial Black"/>
                <a:cs typeface="Arial Black"/>
                <a:sym typeface="Arial Black"/>
              </a:rPr>
              <a:t>Министерства образования Республики Беларусь</a:t>
            </a:r>
            <a:endParaRPr/>
          </a:p>
        </p:txBody>
      </p:sp>
      <p:sp>
        <p:nvSpPr>
          <p:cNvPr id="385" name="Google Shape;385;p45"/>
          <p:cNvSpPr txBox="1">
            <a:spLocks noGrp="1"/>
          </p:cNvSpPr>
          <p:nvPr>
            <p:ph type="subTitle" idx="1"/>
          </p:nvPr>
        </p:nvSpPr>
        <p:spPr>
          <a:xfrm>
            <a:off x="3918698" y="3407420"/>
            <a:ext cx="4747008" cy="244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r>
              <a:rPr lang="ru-RU" b="1"/>
              <a:t>Сайт: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www.adu.by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r>
              <a:rPr lang="ru-RU" b="1"/>
              <a:t>Электронная почта: </a:t>
            </a:r>
            <a:r>
              <a:rPr lang="ru-RU"/>
              <a:t>info@adu.by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r>
              <a:rPr lang="ru-RU" b="1"/>
              <a:t>Телефон: </a:t>
            </a:r>
            <a:br>
              <a:rPr lang="ru-RU" b="1"/>
            </a:br>
            <a:r>
              <a:rPr lang="ru-RU"/>
              <a:t>+375 17 200-59-09</a:t>
            </a:r>
            <a:endParaRPr/>
          </a:p>
        </p:txBody>
      </p:sp>
      <p:pic>
        <p:nvPicPr>
          <p:cNvPr id="386" name="Google Shape;38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23" y="3623016"/>
            <a:ext cx="2623315" cy="177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5" descr="Картинки по запросу кнопка facebook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5650" y="5848406"/>
            <a:ext cx="2013334" cy="905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</a:xfrm>
      </p:grpSpPr>
      <p:sp>
        <p:nvSpPr>
          <p:cNvPr id="213" name="Google Shape;213;p27"/>
          <p:cNvSpPr txBox="1">
            <a:spLocks noGrp="1"/>
          </p:cNvSpPr>
          <p:nvPr>
            <p:ph type="title"/>
          </p:nvPr>
        </p:nvSpPr>
        <p:spPr>
          <a:xfrm>
            <a:off x="1317596" y="11152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ИНФОРМАЦИОННЫЙ ЧАС - ВАЖНЫЙ ЭЛЕМЕНТ В СИСТЕМЕ ВОСПИТАТЕЛЬНОЙ РАБОТЫ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1244100" y="2343400"/>
            <a:ext cx="9332400" cy="4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1"/>
              <a:t>Инструктивно-методическое письмо Министерства образования Республики Беларусь об организации классного руководства и работы куратора учебной группы в учреждениях образования</a:t>
            </a:r>
            <a:endParaRPr sz="2400" b="1"/>
          </a:p>
          <a:p>
            <a:pPr marL="0" marR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2400" b="1"/>
            </a:br>
            <a:r>
              <a:rPr lang="ru-RU" sz="2000" b="1"/>
              <a:t>п 9. Классный руководитель и куратор обязаны:</a:t>
            </a:r>
            <a:endParaRPr sz="2000"/>
          </a:p>
          <a:p>
            <a:pPr marL="457200" marR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/>
              <a:t>9.3.</a:t>
            </a:r>
            <a:r>
              <a:rPr lang="ru-RU" sz="2000"/>
              <a:t> </a:t>
            </a:r>
            <a:r>
              <a:rPr lang="ru-RU" sz="2000" u="sng"/>
              <a:t>проводить еженедельно информационные часы</a:t>
            </a:r>
            <a:r>
              <a:rPr lang="ru-RU" sz="2000"/>
              <a:t> с целью своевременного ознакомления обучающихся с социально-экономической, общественно-политической и культурной жизнью страны по тематике, утвержденной заместителем руководителя, отвечающего за организацию идеологической и воспитательной работы</a:t>
            </a:r>
            <a:br>
              <a:rPr lang="ru-RU" sz="2000"/>
            </a:br>
            <a:endParaRPr sz="2000"/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2400"/>
          </a:p>
          <a:p>
            <a:pPr marL="0" marR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</a:xfrm>
      </p:grpSpPr>
      <p:sp>
        <p:nvSpPr>
          <p:cNvPr id="220" name="Google Shape;220;p28"/>
          <p:cNvSpPr txBox="1">
            <a:spLocks noGrp="1"/>
          </p:cNvSpPr>
          <p:nvPr>
            <p:ph type="title"/>
          </p:nvPr>
        </p:nvSpPr>
        <p:spPr>
          <a:xfrm>
            <a:off x="1234017" y="1112348"/>
            <a:ext cx="99774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ИНФОРМАЦИОННЫЙ ЧАС - ЭФФЕКТИВНАЯ ФОРМА ИДЕОЛОГИЧЕСКОГО, ГРАЖДАНСКОГО И ПАТРИОТИЧЕСКОГО ВОСПИТАНИЯ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8"/>
          <p:cNvSpPr/>
          <p:nvPr/>
        </p:nvSpPr>
        <p:spPr>
          <a:xfrm>
            <a:off x="934242" y="2430953"/>
            <a:ext cx="987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/>
              <a:t>Информационный час</a:t>
            </a:r>
            <a:r>
              <a:rPr lang="ru-RU" sz="1800"/>
              <a:t> – форма организации воспитательного процесса, направленная на формирование политической и информационной культуры учащейся молодежи, уважения к культурному и научному наследию, историческим достижениям Республики Беларусь, создание условий для участия подрастающего поколения в обсуждении экономических, социальных, политических и духовных проблем общества.</a:t>
            </a:r>
            <a:br>
              <a:rPr lang="ru-RU" sz="1800"/>
            </a:br>
            <a:endParaRPr sz="1000"/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/>
              <a:t>Цель</a:t>
            </a:r>
            <a:r>
              <a:rPr lang="ru-RU" sz="1800"/>
              <a:t> – помочь молодежи ориентироваться в потоке происходящих в мире и стране событий, выработать активную гражданскую позицию, осознанно участвовать в общественной жизни страны.</a:t>
            </a:r>
            <a:br>
              <a:rPr lang="ru-RU" sz="1800"/>
            </a:br>
            <a:endParaRPr sz="1000"/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lang="ru-RU" sz="1800" b="1" i="1"/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/>
              <a:t>Основными принципами</a:t>
            </a:r>
            <a:r>
              <a:rPr lang="ru-RU" sz="1800"/>
              <a:t> проведения информационного часа являются: актуальность, интерактивность, подача материала в современной, интересной для молодежи форме.</a:t>
            </a:r>
            <a:br>
              <a:rPr lang="ru-RU" sz="1800"/>
            </a:br>
            <a:endParaRPr sz="1800"/>
          </a:p>
        </p:txBody>
      </p:sp>
      <p:sp>
        <p:nvSpPr>
          <p:cNvPr id="222" name="Google Shape;222;p28"/>
          <p:cNvSpPr/>
          <p:nvPr/>
        </p:nvSpPr>
        <p:spPr>
          <a:xfrm>
            <a:off x="479506" y="5949421"/>
            <a:ext cx="10113600" cy="783300"/>
          </a:xfrm>
          <a:prstGeom prst="roundRect">
            <a:avLst>
              <a:gd name="adj" fmla="val 16667"/>
            </a:avLst>
          </a:prstGeom>
          <a:solidFill>
            <a:srgbClr val="1D70B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Сложившаяся система информационной работы стала основой для разработки идеи проекта «ШАГ» («Школы Активного Гражданина»)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8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/>
          <p:nvPr/>
        </p:nvSpPr>
        <p:spPr>
          <a:xfrm>
            <a:off x="1251273" y="1615831"/>
            <a:ext cx="94461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i="1"/>
              <a:t>Ключевая идея проекта</a:t>
            </a:r>
            <a:r>
              <a:rPr lang="ru-RU" sz="2400" b="1">
                <a:solidFill>
                  <a:srgbClr val="36557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 9 шагов к формированию компетенций активного гражданства, 9 особенных по форме и содержанию информационных часов, которые проходят в конце каждого месяца для параллелей старших классов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29" descr="ÐÐ¾ÑÐ¾Ð¶ÐµÐµ Ð¸Ð·Ð¾Ð±ÑÐ°Ð¶ÐµÐ½Ð¸Ðµ"/>
          <p:cNvPicPr preferRelativeResize="0"/>
          <p:nvPr/>
        </p:nvPicPr>
        <p:blipFill>
          <a:blip r:embed="rId3">
            <a:alphaModFix/>
          </a:blip>
          <a:srcRect l="14573" b="5123"/>
          <a:stretch>
            <a:fillRect/>
          </a:stretch>
        </p:blipFill>
        <p:spPr>
          <a:xfrm>
            <a:off x="1455034" y="3369723"/>
            <a:ext cx="4951755" cy="336012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/>
        </p:nvSpPr>
        <p:spPr>
          <a:xfrm>
            <a:off x="6406789" y="3369723"/>
            <a:ext cx="4488300" cy="3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ct val="0"/>
              </a:spcBef>
              <a:spcAft>
                <a:spcPts val="600"/>
              </a:spcAft>
              <a:buSzPts val="1800"/>
              <a:buChar char="●"/>
            </a:pPr>
            <a:r>
              <a:rPr lang="ru-RU" sz="1800"/>
              <a:t>навыки критического мышления</a:t>
            </a:r>
            <a:endParaRPr sz="1800"/>
          </a:p>
          <a:p>
            <a:pPr marL="457200" lvl="0" indent="-342900" algn="l" rtl="0">
              <a:spcBef>
                <a:spcPct val="0"/>
              </a:spcBef>
              <a:spcAft>
                <a:spcPts val="600"/>
              </a:spcAft>
              <a:buSzPts val="1800"/>
              <a:buChar char="●"/>
            </a:pPr>
            <a:r>
              <a:rPr lang="ru-RU" sz="1800"/>
              <a:t>аналитические и коммуникативные умения</a:t>
            </a:r>
            <a:endParaRPr sz="1800"/>
          </a:p>
          <a:p>
            <a:pPr marL="457200" lvl="0" indent="-342900" algn="l" rtl="0">
              <a:spcBef>
                <a:spcPct val="0"/>
              </a:spcBef>
              <a:spcAft>
                <a:spcPts val="600"/>
              </a:spcAft>
              <a:buSzPts val="1800"/>
              <a:buChar char="●"/>
            </a:pPr>
            <a:r>
              <a:rPr lang="ru-RU" sz="1800"/>
              <a:t>интерес к общественно- политической жизни </a:t>
            </a:r>
            <a:endParaRPr sz="1800"/>
          </a:p>
          <a:p>
            <a:pPr marL="457200" lvl="0" indent="-342900" algn="l" rtl="0">
              <a:spcBef>
                <a:spcPct val="0"/>
              </a:spcBef>
              <a:spcAft>
                <a:spcPts val="600"/>
              </a:spcAft>
              <a:buSzPts val="1800"/>
              <a:buChar char="●"/>
            </a:pPr>
            <a:r>
              <a:rPr lang="ru-RU" sz="1800"/>
              <a:t>социальная ответственность</a:t>
            </a:r>
          </a:p>
          <a:p>
            <a:pPr marL="457200" lvl="0" indent="-342900" algn="l" rtl="0">
              <a:spcBef>
                <a:spcPct val="0"/>
              </a:spcBef>
              <a:spcAft>
                <a:spcPts val="600"/>
              </a:spcAft>
              <a:buSzPts val="1800"/>
              <a:buChar char="●"/>
            </a:pPr>
            <a:r>
              <a:rPr lang="ru-RU" sz="1800"/>
              <a:t>«гражданское участие» (активная гражданственность)</a:t>
            </a:r>
            <a:endParaRPr sz="1800"/>
          </a:p>
        </p:txBody>
      </p:sp>
      <p:sp>
        <p:nvSpPr>
          <p:cNvPr id="232" name="Google Shape;232;p29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0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18118263"/>
              </p:ext>
            </p:extLst>
          </p:nvPr>
        </p:nvGraphicFramePr>
        <p:xfrm>
          <a:off x="5002919" y="1426464"/>
          <a:ext cx="6530713" cy="5185339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2756" y="2372393"/>
            <a:ext cx="46145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b="1"/>
              <a:t>встраивается в сложившуюся систему воспитательной работы </a:t>
            </a:r>
          </a:p>
          <a:p>
            <a:endParaRPr lang="ru-RU" sz="1800" b="1"/>
          </a:p>
          <a:p>
            <a:pPr marL="285750" indent="-285750">
              <a:buFont typeface="Arial" pitchFamily="34" charset="0"/>
              <a:buChar char="•"/>
            </a:pPr>
            <a:r>
              <a:rPr lang="ru-RU" sz="1800" b="1"/>
              <a:t>поддерживает “методическую ритмичность” педагогических действий</a:t>
            </a:r>
          </a:p>
          <a:p>
            <a:endParaRPr lang="ru-RU" sz="1800" b="1"/>
          </a:p>
          <a:p>
            <a:pPr marL="285750" indent="-285750">
              <a:buFont typeface="Arial" pitchFamily="34" charset="0"/>
              <a:buChar char="•"/>
            </a:pPr>
            <a:r>
              <a:rPr lang="ru-RU" sz="1800" b="1"/>
              <a:t>позволяет привлечь к участию в мероприятиях проекта каждого ученика 8-11 классов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1240148" y="1854631"/>
            <a:ext cx="94462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Позволяет развивать навыки публичного обсуждения</a:t>
            </a:r>
            <a:endParaRPr sz="24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" t="8179" r="3257" b="20851"/>
          <a:stretch>
            <a:fillRect/>
          </a:stretch>
        </p:blipFill>
        <p:spPr bwMode="auto">
          <a:xfrm>
            <a:off x="5406227" y="2897476"/>
            <a:ext cx="5451144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365" y="2963448"/>
            <a:ext cx="505888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ВАЖНО:</a:t>
            </a:r>
          </a:p>
          <a:p>
            <a:endParaRPr lang="ru-RU" sz="2000" b="1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/>
              <a:t>НЕ ТОЛЬКО ГОВОРИТЬ, НО СЛУШАТЬ И СЛЫШАТЬ</a:t>
            </a:r>
          </a:p>
          <a:p>
            <a:endParaRPr lang="ru-RU" sz="2000" b="1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/>
              <a:t>КРИТИЧЕСКИ ОЦЕНИВАТЬ</a:t>
            </a:r>
          </a:p>
          <a:p>
            <a:endParaRPr lang="ru-RU" sz="2000" b="1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/>
              <a:t>ФОРМУЛИРОВАТЬ СУЖДЕНИЯ</a:t>
            </a:r>
          </a:p>
          <a:p>
            <a:endParaRPr lang="ru-RU"/>
          </a:p>
        </p:txBody>
      </p:sp>
      <p:sp>
        <p:nvSpPr>
          <p:cNvPr id="7" name="Google Shape;259;p32">
            <a:extLst>
              <a:ext uri="{FF2B5EF4-FFF2-40B4-BE49-F238E27FC236}">
                <a16:creationId xmlns:a16="http://schemas.microsoft.com/office/drawing/2014/main" id="{40CD8EC6-AFC2-4E2A-9B80-6F87ED53CA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1300571" y="1426907"/>
            <a:ext cx="791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Организационные модели проведения мероприятий проекта «ШАГ»</a:t>
            </a:r>
            <a:endParaRPr sz="2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33"/>
          <p:cNvGrpSpPr/>
          <p:nvPr/>
        </p:nvGrpSpPr>
        <p:grpSpPr>
          <a:xfrm>
            <a:off x="934775" y="2516625"/>
            <a:ext cx="9902725" cy="4133670"/>
            <a:chOff x="3100" y="639961"/>
            <a:chExt cx="9902725" cy="4133670"/>
          </a:xfrm>
        </p:grpSpPr>
        <p:sp>
          <p:nvSpPr>
            <p:cNvPr id="267" name="Google Shape;267;p33"/>
            <p:cNvSpPr/>
            <p:nvPr/>
          </p:nvSpPr>
          <p:spPr>
            <a:xfrm>
              <a:off x="3101" y="653261"/>
              <a:ext cx="3451800" cy="10569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 txBox="1"/>
            <p:nvPr/>
          </p:nvSpPr>
          <p:spPr>
            <a:xfrm>
              <a:off x="3100" y="639961"/>
              <a:ext cx="3451800" cy="105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21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МОДЕЛЬ 1</a:t>
              </a:r>
              <a:r>
                <a:rPr lang="ru-RU" sz="21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ru-RU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параллели классов с приглашением гостя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3100" y="1710211"/>
              <a:ext cx="3451800" cy="3021500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0" name="Google Shape;270;p33"/>
            <p:cNvSpPr txBox="1"/>
            <p:nvPr/>
          </p:nvSpPr>
          <p:spPr>
            <a:xfrm>
              <a:off x="85900" y="1760310"/>
              <a:ext cx="3369000" cy="2462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можно использовать технологию </a:t>
              </a:r>
              <a:br>
                <a:rPr lang="ru-RU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«100 ВОПРОСОВ КО ВЗРОСЛОМУ: СОБЫТИЯ, ФАКТЫ, КОММЕНТАРИИ»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3825899" y="653272"/>
              <a:ext cx="3019200" cy="10569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2" name="Google Shape;272;p33"/>
            <p:cNvSpPr txBox="1"/>
            <p:nvPr/>
          </p:nvSpPr>
          <p:spPr>
            <a:xfrm>
              <a:off x="3825899" y="653272"/>
              <a:ext cx="3019200" cy="105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21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МОДЕЛЬ 2</a:t>
              </a:r>
              <a:r>
                <a:rPr lang="ru-RU" sz="21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ru-RU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параллели классов без приглашения гостя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3809988" y="1676511"/>
              <a:ext cx="3019200" cy="3055200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4" name="Google Shape;274;p33"/>
            <p:cNvSpPr txBox="1"/>
            <p:nvPr/>
          </p:nvSpPr>
          <p:spPr>
            <a:xfrm>
              <a:off x="4004955" y="1718431"/>
              <a:ext cx="3019200" cy="305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200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рекомендуется использовать методические материалы, ежемесячно разрабатываемые  Национальным институтом образования </a:t>
              </a:r>
              <a:endParaRPr sz="20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3"/>
            <p:cNvSpPr/>
            <p:nvPr/>
          </p:nvSpPr>
          <p:spPr>
            <a:xfrm>
              <a:off x="7051025" y="653261"/>
              <a:ext cx="2854800" cy="10569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" name="Google Shape;276;p33"/>
            <p:cNvSpPr txBox="1"/>
            <p:nvPr/>
          </p:nvSpPr>
          <p:spPr>
            <a:xfrm>
              <a:off x="7051025" y="653261"/>
              <a:ext cx="2854800" cy="105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21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МОДЕЛЬ 3 </a:t>
              </a:r>
              <a:br>
                <a:rPr lang="ru-RU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 рамках классного коллектива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7051025" y="1710211"/>
              <a:ext cx="2854800" cy="3055200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" name="Google Shape;278;p33"/>
            <p:cNvSpPr txBox="1"/>
            <p:nvPr/>
          </p:nvSpPr>
          <p:spPr>
            <a:xfrm>
              <a:off x="7334501" y="1710211"/>
              <a:ext cx="2571224" cy="305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200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рекомендуется использовать методические материалы, ежемесячно разрабатываемые  Национальным институтом образования </a:t>
              </a:r>
              <a:endParaRPr sz="20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279" name="Google Shape;279;p33" descr="http://www.adu.by/images/2018/11/SHAG.jpg"/>
          <p:cNvPicPr preferRelativeResize="0"/>
          <p:nvPr/>
        </p:nvPicPr>
        <p:blipFill>
          <a:blip r:embed="rId3">
            <a:alphaModFix/>
          </a:blip>
          <a:srcRect l="13842"/>
          <a:stretch>
            <a:fillRect/>
          </a:stretch>
        </p:blipFill>
        <p:spPr>
          <a:xfrm>
            <a:off x="7749876" y="5965848"/>
            <a:ext cx="681668" cy="67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6431" y="6015209"/>
            <a:ext cx="1002319" cy="67700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3"/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1300571" y="681037"/>
            <a:ext cx="9556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ПРОЕКТ «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2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32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1300571" y="1748621"/>
            <a:ext cx="74147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Технология «100 ВОПРОСОВ КО ВЗРОСЛОМУ: СОБЫТИЯ, ФАКТЫ, КОММЕНТАРИИ»</a:t>
            </a:r>
            <a:endParaRPr sz="2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6512" y="2759063"/>
            <a:ext cx="3544009" cy="281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9414" y="2759063"/>
            <a:ext cx="3733485" cy="207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7570" y="5766954"/>
            <a:ext cx="512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/>
              <a:t>Победитель «</a:t>
            </a:r>
            <a:r>
              <a:rPr lang="ru-RU" sz="2000" b="1"/>
              <a:t>ТЭФИ-2007</a:t>
            </a:r>
            <a:r>
              <a:rPr lang="ru-RU" sz="2000"/>
              <a:t>» в номинации «</a:t>
            </a:r>
            <a:r>
              <a:rPr lang="ru-RU" sz="2000" b="1" i="1"/>
              <a:t>Программа для детей</a:t>
            </a:r>
            <a:r>
              <a:rPr lang="ru-RU" sz="2000"/>
              <a:t>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8963" y="5175778"/>
            <a:ext cx="4194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/>
              <a:t>Еженедельный интервью-проект Белтелерадиокомпании </a:t>
            </a:r>
          </a:p>
          <a:p>
            <a:pPr algn="ctr"/>
            <a:r>
              <a:rPr lang="ru-RU" sz="2000"/>
              <a:t>«</a:t>
            </a:r>
            <a:r>
              <a:rPr lang="ru-RU" sz="2000" b="1"/>
              <a:t>24 вопроса</a:t>
            </a:r>
            <a:r>
              <a:rPr lang="ru-RU" sz="2000"/>
              <a:t>» </a:t>
            </a:r>
          </a:p>
        </p:txBody>
      </p:sp>
      <p:sp>
        <p:nvSpPr>
          <p:cNvPr id="9" name="Google Shape;259;p32">
            <a:extLst>
              <a:ext uri="{FF2B5EF4-FFF2-40B4-BE49-F238E27FC236}">
                <a16:creationId xmlns:a16="http://schemas.microsoft.com/office/drawing/2014/main" id="{0C1B6299-FC44-42E7-9203-90F03827C8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79723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123</Paragraphs>
  <Slides>25</Slides>
  <Notes>25</Notes>
  <TotalTime>164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2">
      <vt:lpstr>Arial</vt:lpstr>
      <vt:lpstr>Lato Light</vt:lpstr>
      <vt:lpstr>Lato</vt:lpstr>
      <vt:lpstr>Calibri</vt:lpstr>
      <vt:lpstr>Times New Roman</vt:lpstr>
      <vt:lpstr>Arial Black</vt:lpstr>
      <vt:lpstr>Тема Office</vt:lpstr>
      <vt:lpstr>Особенности реализации проекта «ШАГ»: методический аспект</vt:lpstr>
      <vt:lpstr>ПРОГРАММА НЕПРЕРЫВНОГО ВОСПИТАНИЯ ДЕТЕЙ И УЧАЩЕЙСЯ МОЛОДЕЖИ НА 2016-2020 годы
</vt:lpstr>
      <vt:lpstr>ИНФОРМАЦИОННЫЙ ЧАС - ВАЖНЫЙ ЭЛЕМЕНТ В СИСТЕМЕ ВОСПИТАТЕЛЬНОЙ РАБОТЫ</vt:lpstr>
      <vt:lpstr>ИНФОРМАЦИОННЫЙ ЧАС - ЭФФЕКТИВНАЯ ФОРМА ИДЕОЛОГИЧЕСКОГО, ГРАЖДАНСКОГО И ПАТРИОТИЧЕСКОГО ВОСПИТАНИЯ</vt:lpstr>
      <vt:lpstr>ПРОЕКТ «Школа Активного Гражданина»</vt:lpstr>
      <vt:lpstr>ПРОЕКТ «Школа Активного Гражданина»</vt:lpstr>
      <vt:lpstr>ПРОЕКТ «Школа Активного Гражданина»</vt:lpstr>
      <vt:lpstr>ПРОЕКТ «Школа Активного Гражданина»</vt:lpstr>
      <vt:lpstr>ПРОЕКТ «Школа Активного Гражданина»</vt:lpstr>
      <vt:lpstr>ПРОЕКТ «Школа Активного Гражданина»</vt:lpstr>
      <vt:lpstr>ПРОЕКТ «Школа Активного Гражданина»</vt:lpstr>
      <vt:lpstr>ПРОЕКТ «Школа Активного Гражданина»</vt:lpstr>
      <vt:lpstr>ПРОЕКТ «Школа Активного Гражданина»</vt:lpstr>
      <vt:lpstr>ПРОЕКТ «Школа Активного Гражданина»</vt:lpstr>
      <vt:lpstr>ПРОЕКТ «Школа Активного Гражданина»</vt:lpstr>
      <vt:lpstr>ПРОЕКТ «Школа Активного Гражданина»</vt:lpstr>
      <vt:lpstr>ПРОЕКТ «Школа Активного Гражданина»</vt:lpstr>
      <vt:lpstr>ПРОЕКТ «Школа Активного Гражданина»</vt:lpstr>
      <vt:lpstr>ПРОЕКТ «Школа Активного Гражданина»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Научно-методическое учреждение «Национальный институт образования» Министерства образования Республики Беларусь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Особенности реализации проекта «ШАГ»: методический аспект</dc:title>
  <dc:creator>Administrator</dc:creator>
  <cp:lastModifiedBy>Ирина Харевич</cp:lastModifiedBy>
  <cp:revision>19</cp:revision>
  <dcterms:modified xsi:type="dcterms:W3CDTF">2023-04-05T09:50:04Z</dcterms:modified>
</cp:coreProperties>
</file>